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35.xml" ContentType="application/vnd.openxmlformats-officedocument.theme+xml"/>
  <Override PartName="/ppt/theme/theme8.xml" ContentType="application/vnd.openxmlformats-officedocument.theme+xml"/>
  <Override PartName="/ppt/theme/theme44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media24.mp4" ContentType="video/mp4"/>
  <Override PartName="/ppt/media/image12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1.jpeg" ContentType="image/jpeg"/>
  <Override PartName="/ppt/media/image10.png" ContentType="image/png"/>
  <Override PartName="/ppt/media/image21.png" ContentType="image/png"/>
  <Override PartName="/ppt/media/image19.png" ContentType="image/png"/>
  <Override PartName="/ppt/media/image6.png" ContentType="image/png"/>
  <Override PartName="/ppt/media/image15.png" ContentType="image/png"/>
  <Override PartName="/ppt/media/image3.wmf" ContentType="image/x-wmf"/>
  <Override PartName="/ppt/media/image5.png" ContentType="image/png"/>
  <Override PartName="/ppt/media/image14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" Target="slides/slide1.xml"/><Relationship Id="rId47" Type="http://schemas.openxmlformats.org/officeDocument/2006/relationships/slide" Target="slides/slide2.xml"/><Relationship Id="rId48" Type="http://schemas.openxmlformats.org/officeDocument/2006/relationships/slide" Target="slides/slide3.xml"/><Relationship Id="rId49" Type="http://schemas.openxmlformats.org/officeDocument/2006/relationships/slide" Target="slides/slide4.xml"/><Relationship Id="rId50" Type="http://schemas.openxmlformats.org/officeDocument/2006/relationships/slide" Target="slides/slide5.xml"/><Relationship Id="rId51" Type="http://schemas.openxmlformats.org/officeDocument/2006/relationships/slide" Target="slides/slide6.xml"/><Relationship Id="rId52" Type="http://schemas.openxmlformats.org/officeDocument/2006/relationships/slide" Target="slides/slide7.xml"/><Relationship Id="rId53" Type="http://schemas.openxmlformats.org/officeDocument/2006/relationships/slide" Target="slides/slide8.xml"/><Relationship Id="rId54" Type="http://schemas.openxmlformats.org/officeDocument/2006/relationships/slide" Target="slides/slide9.xml"/><Relationship Id="rId55" Type="http://schemas.openxmlformats.org/officeDocument/2006/relationships/slide" Target="slides/slide10.xml"/><Relationship Id="rId56" Type="http://schemas.openxmlformats.org/officeDocument/2006/relationships/slide" Target="slides/slide11.xml"/><Relationship Id="rId57" Type="http://schemas.openxmlformats.org/officeDocument/2006/relationships/slide" Target="slides/slide12.xml"/><Relationship Id="rId58" Type="http://schemas.openxmlformats.org/officeDocument/2006/relationships/slide" Target="slides/slide13.xml"/><Relationship Id="rId59" Type="http://schemas.openxmlformats.org/officeDocument/2006/relationships/slide" Target="slides/slide14.xml"/><Relationship Id="rId60" Type="http://schemas.openxmlformats.org/officeDocument/2006/relationships/slide" Target="slides/slide15.xml"/><Relationship Id="rId61" Type="http://schemas.openxmlformats.org/officeDocument/2006/relationships/slide" Target="slides/slide16.xml"/><Relationship Id="rId62" Type="http://schemas.openxmlformats.org/officeDocument/2006/relationships/slide" Target="slides/slide17.xml"/><Relationship Id="rId63" Type="http://schemas.openxmlformats.org/officeDocument/2006/relationships/slide" Target="slides/slide18.xml"/><Relationship Id="rId64" Type="http://schemas.openxmlformats.org/officeDocument/2006/relationships/slide" Target="slides/slide19.xml"/><Relationship Id="rId65" Type="http://schemas.openxmlformats.org/officeDocument/2006/relationships/slide" Target="slides/slide20.xml"/><Relationship Id="rId66" Type="http://schemas.openxmlformats.org/officeDocument/2006/relationships/slide" Target="slides/slide21.xml"/><Relationship Id="rId67" Type="http://schemas.openxmlformats.org/officeDocument/2006/relationships/slide" Target="slides/slide22.xml"/><Relationship Id="rId68" Type="http://schemas.openxmlformats.org/officeDocument/2006/relationships/slide" Target="slides/slide23.xml"/><Relationship Id="rId6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6A40EF-52BF-4D1C-B398-C7952C8E25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0056322-5A6C-4A4A-A571-75E3531840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FB584BD-E8F0-4CA2-A328-2B4B5B1893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4626384E-8B00-46B4-B89E-86A4F010A2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A17EAA75-B42C-454B-B1FE-884B43FABF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A677D9F2-C037-4EF3-B7F7-4EE3EE75F3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E19426BE-BF0C-4F92-AFDB-DC2882E582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5BA81F68-F96E-442F-BE0B-4FB72D6562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13E6B0D5-AF8D-49C6-A3A1-19C6A01ED5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A2B22790-AFB9-4679-87FC-F5BA031438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BCAA361E-DC03-4309-A629-9DDC710BD1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93A19F-F75A-4FB5-B566-3654D1F45E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DA196396-D523-4F79-8131-F6DC052AD6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5A9805C9-CE0D-4750-9CFA-E5DA58C671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0F5B62A0-DFCA-477B-8E7B-0970F1A002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53AE98EC-30FB-4DC3-A362-D77A468037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A41AEC1B-A5F6-42B3-9095-E0D58AEA57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B9752C61-BA36-49D2-AF03-7308BB1AF2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A56D1E1F-40ED-407D-92CC-D2E9D40EC1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9DE41ED1-DB26-4E85-B303-B48C5B1547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CC59E12A-E39F-457D-AA43-12588DAAAC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9F745BF4-D79A-40DE-9D8C-FCC191754A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093A38-B6ED-4024-A8B4-EBCD4A0983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C5DF3E9A-2224-44DE-91D3-1FBEA26932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76A19008-2093-40AC-A936-0B2FDEDCD7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173C138C-4473-4EEC-9320-D568981834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23A0F0E3-BF89-45C5-B2CB-7C9847C6F0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ACF60736-794A-4692-A3B5-BE5B7AF115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FD5F8C2E-5619-4A47-B74A-D8DDB9381F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C88BA76B-9126-4E9D-AFFC-58363BAA16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D7F0F84E-9BEB-407C-A8AB-B933F595EA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FB02732A-6346-4C51-B89D-F9E15B4EF9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8BCC2470-B09F-4B21-A86E-6AF71EC50B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D24AFFD-2535-44D6-B03E-B239771C12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5D0FBB8B-8BEA-493F-9E71-1DCDDE33AE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BE9C057B-D882-4467-A1F3-7819CEFD42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5EDA1A7B-9F98-4C61-9D1B-01A708E936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CE50399B-F805-4E0A-9EE9-EB4179AFC0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BA826473-42FA-4678-9D20-80BCA66A25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20D89F18-30A0-4FF0-8251-9F6165BB3A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BD8494E-0697-4021-8934-91DFF9ADD1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D06F4DC-5602-4A5E-A7C5-A2778A91BB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15EBBDE-5EEC-4D0B-9FBA-42DB1758EA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1767AC9-B5CA-4A23-AB2A-0B54FB0D0B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B33DADE-2F9D-41E3-B327-E731DBFA68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EE9731-4731-4F6B-81F0-0A95938749A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BB49191-840C-460E-B593-1888156E1FA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E72C08F-9C59-48D5-AD1F-0B74A4F3642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E9A3AF6-140E-407C-8044-3BCA7AF7F33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F5153B4-9B5D-44F9-BF4D-750BEA0200D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230CB5-04EF-4F47-90A3-4F1D75755E9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BEA63BA-4835-445D-97BD-6213BC81BC8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6DBD61-BE57-418E-83CA-AE04F089221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11ED500-0BC6-4771-A914-7BD64194AE8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8B1351-682F-457E-9FF0-A93331E58F2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B3EE59-43BA-4A72-8581-B7E61AF79EB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83CAB0-B529-4AB5-A380-29E901A4B38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32B721-FAD1-4988-A6A6-EEB6536B49A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786FFC-9BEF-4BEA-9542-A8C333D67F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DEC811-8AF6-4F91-B0D2-CFA5EEE7500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58C367-A8ED-4341-8948-37E1404CD0D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A0AF8F-3F00-49A6-A5D3-D21016FD334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F5CBCA6-C9EC-4B46-ADFE-D3D7AB05D2F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00E289-20B2-47B8-97D9-9C689A475AF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CF52A7F-D034-4316-83B6-6D7E2B2E90B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24F00E-93B9-480F-B0D9-F5268F2A7AC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3CE8442-B77C-453D-917B-37E16184896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BB53B74-10EB-4D30-B6A9-F7448D13549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B3181E6-4B3E-4C5A-AB95-3004E6B1978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7F4F2C2-8929-47E7-AC62-3BEA1208091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A88BD8E-E1C6-4815-96AE-95B00524590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4DED30-E934-4010-ACCD-9374AC9586C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F022E7-EAB0-40F7-9D83-923DFE72AFC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1D19B3-ED2C-46E0-9CBF-0FF4A1CBEAF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B9294E-47D9-4245-8F1E-94BE12F5472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747B699-2540-40C2-81DB-34D76BD5C7D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393B2FC-0E4D-40A6-885B-34E7A2BE4F7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53A955-1904-47BD-811D-158F24F476F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6A2C7B-5393-4727-ADD6-AEA4C970FA7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C527D0-7790-43E3-8977-0899F2D432E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ftr" idx="12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sldNum" idx="12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FF21DF-DB3A-46CD-B381-ADF51565504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dt" idx="12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ftr" idx="12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sldNum" idx="12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A1FE47-B9DC-47D8-AC91-B1531EB07EF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dt" idx="12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ftr" idx="12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sldNum" idx="12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EB8CB6-5E83-42AD-9A81-99A7D96B39E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dt" idx="12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ftr" idx="13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13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3FA6EBB-C810-4B60-A49C-5754A66DFE8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dt" idx="13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2"/>
    <p:sldLayoutId id="2147483736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83B3EF-D0AB-4C69-A2B9-445A8D8FA00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304C67-1D12-4C7C-8DC8-5FF6A818B33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BA9691-2EEF-442E-B1E4-C1FA9922EA9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DC4865F-900F-4AFC-BCCB-42770639EB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09663F-28E8-4CAF-8CF5-C61EEA81F9A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video" Target="../media/media24.mp4"/><Relationship Id="rId3" Type="http://schemas.microsoft.com/office/2007/relationships/media" Target="../media/media24.mp4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4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Прямоугольник 1"/>
          <p:cNvSpPr/>
          <p:nvPr/>
        </p:nvSpPr>
        <p:spPr>
          <a:xfrm>
            <a:off x="-39240" y="-203040"/>
            <a:ext cx="1283400" cy="713448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2760" cy="6851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43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6000" cy="685044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244" name="Скругленный прямоугольник 7"/>
          <p:cNvSpPr/>
          <p:nvPr/>
        </p:nvSpPr>
        <p:spPr>
          <a:xfrm>
            <a:off x="698760" y="626400"/>
            <a:ext cx="10788120" cy="104004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45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5040" cy="504000"/>
          </a:xfrm>
          <a:prstGeom prst="rect">
            <a:avLst/>
          </a:prstGeom>
          <a:ln w="0">
            <a:noFill/>
          </a:ln>
        </p:spPr>
      </p:pic>
      <p:sp>
        <p:nvSpPr>
          <p:cNvPr id="246" name="TextBox 17"/>
          <p:cNvSpPr/>
          <p:nvPr/>
        </p:nvSpPr>
        <p:spPr>
          <a:xfrm>
            <a:off x="698760" y="1955160"/>
            <a:ext cx="10877400" cy="22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Фаги. </a:t>
            </a:r>
            <a:br>
              <a:rPr sz="4400"/>
            </a:br>
            <a:r>
              <a:rPr b="1" lang="ru-RU" sz="2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Особенности систематики, адсорбции. \\  </a:t>
            </a:r>
            <a:br>
              <a:rPr sz="2400"/>
            </a:br>
            <a:r>
              <a:rPr b="1" lang="ru-RU" sz="2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Особенности проникновения, размножения, морфогенеза \\</a:t>
            </a:r>
            <a:br>
              <a:rPr sz="2400"/>
            </a:br>
            <a:r>
              <a:rPr b="1" lang="ru-RU" sz="2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Лизогения. Лизогенная конверсия. \\</a:t>
            </a:r>
            <a:br>
              <a:rPr sz="2400"/>
            </a:br>
            <a:r>
              <a:rPr b="1" lang="ru-RU" sz="2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Псевдолизогения. Трансдукция. 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TextBox 18"/>
          <p:cNvSpPr/>
          <p:nvPr/>
        </p:nvSpPr>
        <p:spPr>
          <a:xfrm>
            <a:off x="565920" y="5563440"/>
            <a:ext cx="91972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TextBox 19"/>
          <p:cNvSpPr/>
          <p:nvPr/>
        </p:nvSpPr>
        <p:spPr>
          <a:xfrm rot="16200000">
            <a:off x="10747800" y="955080"/>
            <a:ext cx="1040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AutoShape 2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0" name="AutoShape 4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Рисунок 16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411" name="Скругленный прямоугольник 9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12" name="TextBox 45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3" name="TextBox 46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4" name="TextBox 47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10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15" name="Прямая соединительная линия 3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16" name="Прямая соединительная линия 3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17" name="Прямая соединительная линия 39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18" name="Прямая соединительная линия 40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419" name="Рисунок 17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420" name="Прямая соединительная линия 41"/>
          <p:cNvCxnSpPr/>
          <p:nvPr/>
        </p:nvCxnSpPr>
        <p:spPr>
          <a:xfrm>
            <a:off x="6073560" y="102312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421" name="AutoShape 15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22" name="AutoShape 16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423" name="Picture 8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424" name="TextBox 48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TextBox 49"/>
          <p:cNvSpPr/>
          <p:nvPr/>
        </p:nvSpPr>
        <p:spPr>
          <a:xfrm>
            <a:off x="6280920" y="1215720"/>
            <a:ext cx="4376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Проникновение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6279840" y="1708560"/>
            <a:ext cx="5358960" cy="542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Механизмы трансмембранного переноса ДНК бактериофагов: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Основные механизмы: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Формирование порового комплекса в цитоплазматической мембране.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Энергозависимый транспорт с использованием протон-движущей силы и транслоказ.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Примеры изученных механизмов: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Tectiviridae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72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Липопротеиновый слой капсида выворачивается и сливается с мембраной.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72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ДНК поступает через образованный канал.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Podoviridae (φ29):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72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Первая стадия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"шприцевой" механизм впрыскивает 65% ДНК за счёт давления.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72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Вторая стадия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энергозависимый перенос оставшихся 35% ДНК.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Особенности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Сократимые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</a:t>
            </a: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отростки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создают давление для ввода ДНК.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Inoviridae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вероятно, используют транспортные системы клетки-хозяина.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Leviviridae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включает РНК-содержащие фаги, механизм проникновения неизвестен.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4"/>
          <a:stretch/>
        </p:blipFill>
        <p:spPr>
          <a:xfrm>
            <a:off x="702000" y="1546200"/>
            <a:ext cx="4932000" cy="440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Рисунок 18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429" name="Скругленный прямоугольник 10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30" name="TextBox 2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1" name="TextBox 3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2" name="TextBox 4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33" name="Прямая соединительная линия 42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34" name="Прямая соединительная линия 43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35" name="Прямая соединительная линия 44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36" name="Прямая соединительная линия 45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437" name="Рисунок 1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438" name="Прямая соединительная линия 46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439" name="AutoShape 17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40" name="AutoShape 18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441" name="Picture 9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442" name="TextBox 50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3" name="TextBox 51"/>
          <p:cNvSpPr/>
          <p:nvPr/>
        </p:nvSpPr>
        <p:spPr>
          <a:xfrm>
            <a:off x="6280920" y="1215720"/>
            <a:ext cx="4376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Размножение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218880" y="1162440"/>
            <a:ext cx="6113880" cy="52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5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Защита ДНК фага от рестрикции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Подавление активности рестриктаз: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Фаги, например, P1 и Т3, содержат антирестриктазные белки, которые блокируют активность рестриктаз в клетках хозяев. Пример: фаг P1 содержит два белка, которые блокируют рестриктазы EcoA, EcoB, EcoK, а фаг Т3 использует белки Ocr для инактивации рестриктаз.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Удаление сайтов узнавания для рестриктаз: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Некоторые фаги, такие как Т3 и Т7, не содержат сайтов узнавания для рестриктаз, например, CCA, что предотвращает их расщепление.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Фаги, например, SPO1, могут сокращать количество сайтов узнавания, оставляя только несколько из множества возможных.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Пострепликативная модификация оснований: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Фаги, инфицирующие B. subtilis, заменяют тимин на 5-гидроксиметилурацил, что делает вирусную ДНК невидимой для рестриктаз.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Бактерии, коэволюционируя, могут развивать рестриктазы, эффективные против модифицированных нуклеотидов.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Wingdings" charset="2"/>
              <a:buChar char=""/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Метилирование и гликозилирование: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Некоторые фаги метилируют свои основания, чтобы избежать действия рестриктаз.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Например, фаги Т2 и Т4 кодируют свои метилазы, в отличие от фага λ, который использует метилирование бактерий.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6429240" y="1671120"/>
            <a:ext cx="5448600" cy="55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Сильно зависимые фаги: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Однонитевые ДНК фаги, такие как MS2, фи 10, используют хозяйскую ДНК-полимеразу для перехода в двунитевые репликативные интермедиаты.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Эти фаги могут вызывать хроническую инфекцию.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Среднезависимые фаги: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Двунитевые ДНК фаги, такие как фаг λ, кодируют собственную ДНК-полимеразу, но используют клеточную РНК-полимеразу для транскрипции.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Слабозависимые фаги: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Например, фаг Т4 кодирует свои собственные полимеразы и факторы трансляции, полностью полагаясь на вирусные гены для репликации.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Эти фаги вызывают быструю деградацию клеточного генома с помощью фаговых ферментов.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Цианофаги</a:t>
            </a: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Некоторые цианофаги содержат фотосинтетические гены, что позволяет им использовать световую энергию для своей репродукции.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4"/>
          <a:srcRect l="0" t="0" r="8653" b="0"/>
          <a:stretch/>
        </p:blipFill>
        <p:spPr>
          <a:xfrm>
            <a:off x="276840" y="1477800"/>
            <a:ext cx="5896800" cy="480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Рисунок 20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448" name="Скругленный прямоугольник 11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49" name="TextBox 52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0" name="TextBox 53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1" name="TextBox 54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12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52" name="Прямая соединительная линия 4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53" name="Прямая соединительная линия 4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54" name="Прямая соединительная линия 49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55" name="Прямая соединительная линия 50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456" name="Рисунок 21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457" name="Прямая соединительная линия 51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458" name="AutoShape 19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59" name="AutoShape 20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460" name="Picture 10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461" name="TextBox 55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2" name="TextBox 56"/>
          <p:cNvSpPr/>
          <p:nvPr/>
        </p:nvSpPr>
        <p:spPr>
          <a:xfrm>
            <a:off x="6280920" y="1215720"/>
            <a:ext cx="4376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Репликация геномов фага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>
            <a:off x="6429240" y="1671120"/>
            <a:ext cx="5448600" cy="55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Репликация РНК-содержащих фагов: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Репликация РНК-содержащих бактериофагов осуществляется с помощью мультисубъединичной РНК-зависимой РНК-полимеразы, которая является уникальной, поскольку не имеет аналогов в клетке хозяина. Эти фаги кодируют гены этого фермента для своей репликации.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Репликация ДНК-содержащих фагов: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Геномная ДНК бактериофагов реплицируется с помощью механизмов, аналогичных репликации бактериальных геномов и плазмид. Репликация может происходить как с использованием только клеточных факторов, так и с модификацией этих факторов в процессе включения вирусных белков в репликативный комплекс, образующий фаговую реплисому.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4"/>
          <a:stretch/>
        </p:blipFill>
        <p:spPr>
          <a:xfrm>
            <a:off x="536760" y="1694520"/>
            <a:ext cx="5537880" cy="3289680"/>
          </a:xfrm>
          <a:prstGeom prst="rect">
            <a:avLst/>
          </a:prstGeom>
          <a:ln w="0">
            <a:noFill/>
          </a:ln>
        </p:spPr>
      </p:pic>
      <p:sp>
        <p:nvSpPr>
          <p:cNvPr id="465" name=""/>
          <p:cNvSpPr/>
          <p:nvPr/>
        </p:nvSpPr>
        <p:spPr>
          <a:xfrm>
            <a:off x="525960" y="5233320"/>
            <a:ext cx="283464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RdRp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Рисунок 22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467" name="Скругленный прямоугольник 12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68" name="TextBox 57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9" name="TextBox 58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0" name="TextBox 59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71" name="Прямая соединительная линия 52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72" name="Прямая соединительная линия 53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73" name="Прямая соединительная линия 54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74" name="Прямая соединительная линия 55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475" name="Рисунок 24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476" name="Прямая соединительная линия 56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477" name="AutoShape 21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78" name="AutoShape 22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479" name="Picture 11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480" name="TextBox 60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1" name="TextBox 61"/>
          <p:cNvSpPr/>
          <p:nvPr/>
        </p:nvSpPr>
        <p:spPr>
          <a:xfrm>
            <a:off x="6429240" y="1082880"/>
            <a:ext cx="437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Оri-зависимая репликация кольцевой ДНК (θ-механизм):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6462720" y="1881720"/>
            <a:ext cx="4474080" cy="55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Этот механизм характерен для кольцевых молекул ДНК, таких как у бактерий и некоторых фагов. Репликация начинается в точке oriC, где молекула ДНК расплетается и формирует репликативные вилки.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На начальной стадии интермедиат имеет форму глазка, а затем принимает форму θ (тета), представляющую собой структуру с двумя репликативными вилками.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4"/>
          <a:stretch/>
        </p:blipFill>
        <p:spPr>
          <a:xfrm>
            <a:off x="245160" y="1257120"/>
            <a:ext cx="5461200" cy="447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Рисунок 25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485" name="Скругленный прямоугольник 13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86" name="TextBox 62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7" name="TextBox 63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8" name="TextBox 64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89" name="Прямая соединительная линия 5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90" name="Прямая соединительная линия 5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91" name="Прямая соединительная линия 59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92" name="Прямая соединительная линия 60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493" name="Рисунок 26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494" name="Прямая соединительная линия 61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495" name="AutoShape 23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96" name="AutoShape 24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497" name="Picture 12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498" name="TextBox 65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9" name="TextBox 66"/>
          <p:cNvSpPr/>
          <p:nvPr/>
        </p:nvSpPr>
        <p:spPr>
          <a:xfrm>
            <a:off x="6429240" y="1082880"/>
            <a:ext cx="437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Оri-зависимая репликация линейной ДНК: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0" name=""/>
          <p:cNvSpPr/>
          <p:nvPr/>
        </p:nvSpPr>
        <p:spPr>
          <a:xfrm>
            <a:off x="6462720" y="1881720"/>
            <a:ext cx="4474080" cy="55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Репликация линейных молекул вирусной ДНК сложнее, поскольку полимераза не может копировать их с открытых концов. Для этого используется РНК-праймер, который после удаления оставляет недореплицированный участок на 3'-конце.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Некоторые вирусы, например, линейная ДНК фагов, временно преобразуют молекулу в кольцевую форму, а затем проводят репликацию как кольцевую молекулу.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 других случаях на концах ДНК формируются однонитевые шпильки, которые играют важную роль в репликации и терминации.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Для некоторых фагов в качестве праймеров используются не РНК, а белки, такие как терминальный белок TPG, который помогает начать синтез нового нуклеотида.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4"/>
          <a:stretch/>
        </p:blipFill>
        <p:spPr>
          <a:xfrm>
            <a:off x="1402560" y="1768680"/>
            <a:ext cx="4093920" cy="369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Рисунок 27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503" name="Скругленный прямоугольник 14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04" name="TextBox 67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5" name="TextBox 68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6" name="TextBox 69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07" name="Прямая соединительная линия 62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08" name="Прямая соединительная линия 63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09" name="Прямая соединительная линия 64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10" name="Прямая соединительная линия 65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511" name="Рисунок 2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512" name="Прямая соединительная линия 66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513" name="AutoShape 25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14" name="AutoShape 26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515" name="Picture 13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516" name="TextBox 70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7" name="TextBox 71"/>
          <p:cNvSpPr/>
          <p:nvPr/>
        </p:nvSpPr>
        <p:spPr>
          <a:xfrm>
            <a:off x="6429240" y="1082880"/>
            <a:ext cx="437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Оri-независимая репликация (σ-механизм):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6462720" y="1881720"/>
            <a:ext cx="4474080" cy="55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Однонитевые ДНК-фаги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, такие как фаг </a:t>
            </a: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φX174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, используют механизм катящегося кольца, при котором однонитевые ДНК-фаги реплицируются с помощью бактериальных факторов репликации, включая хеликазы, гиразы и РНК-полимеразы.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 этом процессе важным белком является </a:t>
            </a: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REP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, который действует как томоизомераза I типа, разрезая ДНК в точке разреза и прикрепляя к 5'-концу остаток тирозина.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После разрезания REP привлекает другие факторы, такие как ДНК-полимераза III, и ДНК начинает наращиваться на 3'-конце.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Этот процесс продолжается, пока не будет вытеснена старая нить, а кольцевая структура восстанавливается с помощью лигазы.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4"/>
          <a:stretch/>
        </p:blipFill>
        <p:spPr>
          <a:xfrm>
            <a:off x="1117440" y="1744200"/>
            <a:ext cx="4978440" cy="4612680"/>
          </a:xfrm>
          <a:prstGeom prst="rect">
            <a:avLst/>
          </a:prstGeom>
          <a:ln w="0">
            <a:noFill/>
          </a:ln>
        </p:spPr>
      </p:pic>
      <p:sp>
        <p:nvSpPr>
          <p:cNvPr id="520" name=""/>
          <p:cNvSpPr/>
          <p:nvPr/>
        </p:nvSpPr>
        <p:spPr>
          <a:xfrm>
            <a:off x="713160" y="1262880"/>
            <a:ext cx="547164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 случае, если REP-белок не отрезает вытесненную ДНК, возникают </a:t>
            </a:r>
            <a:r>
              <a:rPr b="1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конкатемеры</a:t>
            </a: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— длинные молекулы ДНК, состоящие из нескольких геномных копий.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Рисунок 29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522" name="Скругленный прямоугольник 15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23" name="TextBox 72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4" name="TextBox 73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5" name="TextBox 74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26" name="Прямая соединительная линия 6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27" name="Прямая соединительная линия 6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28" name="Прямая соединительная линия 69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29" name="Прямая соединительная линия 70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530" name="Рисунок 30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531" name="Прямая соединительная линия 71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532" name="AutoShape 27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33" name="AutoShape 28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534" name="Picture 14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535" name="TextBox 75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6" name="TextBox 77"/>
          <p:cNvSpPr/>
          <p:nvPr/>
        </p:nvSpPr>
        <p:spPr>
          <a:xfrm>
            <a:off x="904680" y="1171800"/>
            <a:ext cx="437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Регуляция транскрипции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>
            <a:off x="200520" y="1652760"/>
            <a:ext cx="5774040" cy="54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Для управления переключением между группами генов и эффективного контроля за временем их синтеза фаги используют различные механизмы: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Контроль промоторов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Промоторы, с помощью которых начинается транскрипция, могут быть активированы или подавлены на различных стадиях жизненного цикла.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Смена σ-факторов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σ-факторы являются ключевыми элементами в управлении активностью РНК-полимеразы. На разных этапах инфицирования фаги могут изменять σ-факторы, что позволяет переключать транскрипцию между ранними и поздними генами.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Фаговые терминаторы и антитерминаторы</a:t>
            </a: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Использование терминаторов завершает транскрипцию в определенных точках. Антитерминаторы могут воздействовать на эти процессы, предотвращая преждевременное завершение транскрипции, что позволяет продолжить синтез белков.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E-2/6DdDp,AntiR/M/,regrep-L-++10mor,lys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4"/>
          <a:stretch/>
        </p:blipFill>
        <p:spPr>
          <a:xfrm>
            <a:off x="6445080" y="1574640"/>
            <a:ext cx="5274000" cy="395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Рисунок 31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540" name="Скругленный прямоугольник 16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41" name="TextBox 78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2" name="TextBox 79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3" name="TextBox 80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44" name="Прямая соединительная линия 72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45" name="Прямая соединительная линия 73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46" name="Прямая соединительная линия 74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47" name="Прямая соединительная линия 75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548" name="Рисунок 3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549" name="Прямая соединительная линия 76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550" name="AutoShape 29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1" name="AutoShape 30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552" name="Picture 1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553" name="TextBox 81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4" name="TextBox 82"/>
          <p:cNvSpPr/>
          <p:nvPr/>
        </p:nvSpPr>
        <p:spPr>
          <a:xfrm>
            <a:off x="6429240" y="1082880"/>
            <a:ext cx="437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Сборка и высвобождение вириона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5" name=""/>
          <p:cNvSpPr/>
          <p:nvPr/>
        </p:nvSpPr>
        <p:spPr>
          <a:xfrm>
            <a:off x="6462720" y="1881720"/>
            <a:ext cx="5238000" cy="55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Есть два основных механизма сборки бактериофагов: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1. Сборка прокапсида с упаковкой генома: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- Процесс начинается с формирования прокапсида, который собирается с помощью морфогенетических белков.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- Внутренний и наружный каркас помогают правильно собирать капсид.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- Упаковка генома происходит через портал, куда ДНК проталкивается с помощью терминаз, которые используют АТФ для проталкивания и фрагментации конкатемера.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- Пример: фаги Caudovirales (например, P22 и T4).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2. Коагрегация генома и структурных белков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: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- Упаковка генома и сборка капсида происходят одновременно без промежуточных этапов.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- Этот процесс характерен для РНК-содержащих фагов, таких как фаг MS2.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 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- Ключевую роль играют специфические 3D-структуры генома, такие как петли в молекуле РНК.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4"/>
          <a:stretch/>
        </p:blipFill>
        <p:spPr>
          <a:xfrm>
            <a:off x="272160" y="2330280"/>
            <a:ext cx="5623200" cy="290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Рисунок 3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558" name="Скругленный прямоугольник 17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9" name="TextBox 76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0" name="TextBox 83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1" name="TextBox 84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18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62" name="Прямая соединительная линия 7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63" name="Прямая соединительная линия 7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64" name="Прямая соединительная линия 79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65" name="Прямая соединительная линия 80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566" name="Рисунок 34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567" name="Прямая соединительная линия 81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568" name="AutoShape 31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69" name="AutoShape 32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570" name="Picture 16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571" name="TextBox 85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2" name="TextBox 86"/>
          <p:cNvSpPr/>
          <p:nvPr/>
        </p:nvSpPr>
        <p:spPr>
          <a:xfrm>
            <a:off x="6429240" y="1082880"/>
            <a:ext cx="437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Высвобождение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514080" y="612720"/>
            <a:ext cx="4215960" cy="89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У фагов очень распространен литический инфекционный цикл, когда выход из клеток сопровождается разрушением клетки-хозяина. В большинстве случаев лизис обеспечивается двухкомпонентной ферментативной системой, состоящей из лизина и холина.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Механизм лизиса: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Лизины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— это ферменты, которые разрушают пептидогликан клеточной стенки. Однако они не могут преодолеть цитоплазматическую мембрану, поэтому они накапливаются внутри клетки-хозяина на завершающем этапе инфекции.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Холины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— гидрофобные интегральные мембранные белки, которые увеличивают проницаемость цитоплазматической мембраны и позволяют лизинам добраться до пептидогликана, обеспечивая разрушение клеточной стенки.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Регуляторные белки </a:t>
            </a: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— они контролируют активность холинов. Ингибиторы холина, которые отличаются от самих холинов лишь несколькими аминокислотными остатками на N-конце, могут блокировать интеграцию комплекса холина и ингибитора в мембрану. Это препятствует нарушению целостности клеточной стенки до определённого момента.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6471360" y="1942920"/>
            <a:ext cx="4843080" cy="32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Момент лизиса: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Лизис клетки наступает в момент, когда энергетический статус цитоплазматической мембраны достигает определённого уровня, что активирует систему лизиса и разрушение клетки.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Особенности лизиса у определённых фагов: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Фаги семейства Microviridae и Fiersviridae: У вирулентных штаммов этих фагов лизис клетки осуществляется с помощью 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амуринов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. Эти ферменты блокируют отдельные стадии биосинтеза пептидогликана, что позволяет клетке-хозяину оставаться жизнеспособной до самых заключительных этапов инфекции, когда амурины окончательно разрушат клеточную стенку.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Рисунок 36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576" name="Скругленный прямоугольник 18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77" name="TextBox 87"/>
          <p:cNvSpPr/>
          <p:nvPr/>
        </p:nvSpPr>
        <p:spPr>
          <a:xfrm>
            <a:off x="1971360" y="302400"/>
            <a:ext cx="241092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23. Лизогения. Лизогенная конверсия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8" name="TextBox 88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9" name="TextBox 89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19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80" name="Прямая соединительная линия 82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81" name="Прямая соединительная линия 83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82" name="Прямая соединительная линия 84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83" name="Прямая соединительная линия 85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584" name="Рисунок 37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585" name="Прямая соединительная линия 86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586" name="AutoShape 33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87" name="AutoShape 34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588" name="Picture 17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589" name="TextBox 90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0" name="TextBox 91"/>
          <p:cNvSpPr/>
          <p:nvPr/>
        </p:nvSpPr>
        <p:spPr>
          <a:xfrm>
            <a:off x="6429240" y="1082880"/>
            <a:ext cx="437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Лизогения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1" name=""/>
          <p:cNvSpPr/>
          <p:nvPr/>
        </p:nvSpPr>
        <p:spPr>
          <a:xfrm>
            <a:off x="6471360" y="1574640"/>
            <a:ext cx="5002200" cy="54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Лизогения —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это процесс, при котором фаг интегрирует свой геном в хромосому хозяина (бактериальный геном), образуя профаг. Это происходит с помощью вирусной интегразы, и бактерия становится лизогенной.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Фаги, вызывающие лизогению,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называются умеренными фагами.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 отличие от них,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литические фаги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чаще вызывают лизис. Лизогенная инфекция может быть временной или хронической, при этом временная инфекция приводит к индукции профага и переходу к литическому пути.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Индукция профага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часто связана с повреждением ДНК или воздействием вируса-помощника. Например, фаг λ может самостоятельно выбирать между литическим и лизогенным путями развития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 лизогении у фага E. coli ген cI подавляет экспрессию вирусного генома, а при индукции блокируется синтез репрессора и активируется антирепрессор (ген cro), что запускает литический путь. Интеграция фага обратима, но если фаг теряет гены для эксцизии, лизогения становится необратимой.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92" name="" descr=""/>
          <p:cNvPicPr/>
          <p:nvPr/>
        </p:nvPicPr>
        <p:blipFill>
          <a:blip r:embed="rId4"/>
          <a:stretch/>
        </p:blipFill>
        <p:spPr>
          <a:xfrm>
            <a:off x="158760" y="1355040"/>
            <a:ext cx="6006240" cy="449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252" name="Скругленный прямоугольник 24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3" name="TextBox 25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TextBox 26"/>
          <p:cNvSpPr/>
          <p:nvPr/>
        </p:nvSpPr>
        <p:spPr>
          <a:xfrm>
            <a:off x="1974960" y="376920"/>
            <a:ext cx="2245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Билет 21. Систематика и адсорбция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TextBox 27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TextBox 28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7" name="Прямая соединительная линия 29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58" name="TextBox 31"/>
          <p:cNvSpPr/>
          <p:nvPr/>
        </p:nvSpPr>
        <p:spPr>
          <a:xfrm>
            <a:off x="7426080" y="1182600"/>
            <a:ext cx="34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Систематика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59" name="Прямая соединительная линия 32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60" name="Прямая соединительная линия 33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61" name="Прямая соединительная линия 34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62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263" name="AutoShape 2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4" name="AutoShape 4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65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cxnSp>
        <p:nvCxnSpPr>
          <p:cNvPr id="266" name="Прямая соединительная линия 1"/>
          <p:cNvCxnSpPr/>
          <p:nvPr/>
        </p:nvCxnSpPr>
        <p:spPr>
          <a:xfrm>
            <a:off x="7214040" y="944640"/>
            <a:ext cx="6120" cy="525096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67" name=""/>
          <p:cNvSpPr/>
          <p:nvPr/>
        </p:nvSpPr>
        <p:spPr>
          <a:xfrm>
            <a:off x="3020400" y="2167560"/>
            <a:ext cx="60156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8" name=""/>
          <p:cNvSpPr/>
          <p:nvPr/>
        </p:nvSpPr>
        <p:spPr>
          <a:xfrm>
            <a:off x="7437240" y="2481120"/>
            <a:ext cx="4358520" cy="21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9" name=""/>
          <p:cNvSpPr/>
          <p:nvPr/>
        </p:nvSpPr>
        <p:spPr>
          <a:xfrm>
            <a:off x="7426080" y="1589400"/>
            <a:ext cx="4295880" cy="60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Морфология фагов используется как критерий для их классификации на уровне семейств и родов.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 1962 году Андре Львов предложил классифицировать вирусы по морфологии вириона и типу геномной нуклеиновой кислоты.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287640" y="1208160"/>
            <a:ext cx="5940720" cy="543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 1967 году Дэвид Брэдли применил этот подход к бактериофагам, выделив 6 морфотипов: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Группа A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Двунитевые ДНК-фаги с сократимым хвостовым отростком.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Группа B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Двунитевые ДНК-фаги с длинным несократимым хвостовым отростком.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Группа C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Двунитевые ДНК-фаги с коротким несократимым хвостовым отростком.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Группа D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Однонитевые ДНК-фаги без хвостового отростка, с крупными капсомерами.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Группа E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Однонитевые РНК-фаги без хвостового отростка, с мелкими капсомерами.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Группа F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Однонитевые ДНК-фаги с нитевидным капсидом.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Принадлежность к группе по классификации Брэдли не связана с клеточной специфичностью: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E. coli sp. восприимчивы к фагам всех групп.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Pseudomonas sp. инфицируются фагами всех групп, кроме D.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1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Bacillus sp. инфицируются фагами 4 групп, кроме D и F.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Для вирусов в целом используют систему Балтимора, но для бактериофагов важен морфо-генетический критерий.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Даже если фаги имеют одинаковую нуклеиновую кислоту и стратегию генома, они могут быть отнесены к разным группам в зависимости от структуры хвостового отростка.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7664040" y="3689280"/>
            <a:ext cx="4410720" cy="19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Родовые критерии для бактериофагов условны, внутри рода выделяются различия: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Круг хозяев.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Чувствительность к абиотическим факторам.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Модификации генов.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Структура и инфраструктура генома.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Статус вида чаще присваивают штаммам, инфицирующим референтные штаммы бактерий. Если штаммов много, их группируют по способности инфицировать близкородственных хозяев, соответствуя кластерам подобия геномов.</a:t>
            </a: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Рисунок 38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594" name="Скругленный прямоугольник 19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95" name="TextBox 92"/>
          <p:cNvSpPr/>
          <p:nvPr/>
        </p:nvSpPr>
        <p:spPr>
          <a:xfrm>
            <a:off x="1971360" y="302400"/>
            <a:ext cx="241092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23. Лизогения. Лизогенная конверсия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6" name="TextBox 93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7" name="TextBox 94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20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598" name="Прямая соединительная линия 8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599" name="Прямая соединительная линия 8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600" name="Прямая соединительная линия 89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601" name="Прямая соединительная линия 90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602" name="Рисунок 3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603" name="Прямая соединительная линия 91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604" name="AutoShape 35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05" name="AutoShape 36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606" name="Picture 18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607" name="TextBox 95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8" name="TextBox 96"/>
          <p:cNvSpPr/>
          <p:nvPr/>
        </p:nvSpPr>
        <p:spPr>
          <a:xfrm>
            <a:off x="6429240" y="1082880"/>
            <a:ext cx="437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Лизогения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9" name=""/>
          <p:cNvSpPr/>
          <p:nvPr/>
        </p:nvSpPr>
        <p:spPr>
          <a:xfrm>
            <a:off x="6471360" y="1574640"/>
            <a:ext cx="5002200" cy="54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Лизогенная конверсия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— это процесс приобретения бактерией новых фенотипических свойств в результате интеграции профага. Это связано с горизонтальным переносом генов и может привести к изменениям в морфологии, пигментации и серотипе колоний.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Лизогенные бактерии становятся устойчивыми к заражению родственными фагами.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Например, ген rex у профага λ блокирует ранние этапы инфекции фагами, подобными T4.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Лизогенная конверсия важна в медицинской бактериологии, так как 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она позволяет непатогенным бактериям приобретать факторы вирулентност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и. Например, фаги могут изменять капсулу Streptococcus pneumonia.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Лизогенные бактерии могут приобретать токсические свойства.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Например, профаг коринефага β у Corynebacterium diphtheriae кодирует токсин, а у Clostridium botulinum — нейротоксин, вызывающий параличи.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4"/>
          <a:stretch/>
        </p:blipFill>
        <p:spPr>
          <a:xfrm>
            <a:off x="591120" y="1560960"/>
            <a:ext cx="5256000" cy="456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Рисунок 40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612" name="Скругленный прямоугольник 20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13" name="TextBox 97"/>
          <p:cNvSpPr/>
          <p:nvPr/>
        </p:nvSpPr>
        <p:spPr>
          <a:xfrm>
            <a:off x="1971360" y="302400"/>
            <a:ext cx="241092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24. Псевдолизогения.  Трансдукция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4" name="TextBox 98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5" name="TextBox 99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21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616" name="Прямая соединительная линия 92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617" name="Прямая соединительная линия 93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618" name="Прямая соединительная линия 94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619" name="Прямая соединительная линия 95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620" name="Рисунок 41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621" name="Прямая соединительная линия 96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622" name="AutoShape 37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23" name="AutoShape 38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624" name="Picture 19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625" name="TextBox 100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6" name="TextBox 101"/>
          <p:cNvSpPr/>
          <p:nvPr/>
        </p:nvSpPr>
        <p:spPr>
          <a:xfrm>
            <a:off x="6429240" y="1082880"/>
            <a:ext cx="437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Псевдолизогения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7" name=""/>
          <p:cNvSpPr/>
          <p:nvPr/>
        </p:nvSpPr>
        <p:spPr>
          <a:xfrm>
            <a:off x="6471360" y="1574640"/>
            <a:ext cx="5002200" cy="54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Псевдолизогения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– вирус не интегрируется в бактериальный геном, а существует в форме 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плазмиды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. При этом он автономно реплицируется, но это происходит одноверменно с клеточным циклом хозяина (у семейств </a:t>
            </a:r>
            <a:r>
              <a:rPr b="0" i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Myoviridae, Inoviridae, Sifoviridae)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. Псевдолизогению вызывают лизогенные фаги, у которых двунитевая ДНК является нуклеиновой кислотой или репликативным интермедиатом.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Предполагают, что псевдолизогения является обычным явлением, а вызвано тем, что хозяин не способен вызвать продуктивную инфекцию (у бактерий низкий уровень метаболизма, или она в дефиците биогенных элементов). Репродукция фага ограничивается только репликацией геномной нуклеиновой кислоты. Для псевдолизогении характерна обратимость. После устранения какого-то фактор запускается литический цикл.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4"/>
          <a:stretch/>
        </p:blipFill>
        <p:spPr>
          <a:xfrm>
            <a:off x="190440" y="1174680"/>
            <a:ext cx="5523480" cy="543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Рисунок 42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630" name="Скругленный прямоугольник 21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31" name="TextBox 102"/>
          <p:cNvSpPr/>
          <p:nvPr/>
        </p:nvSpPr>
        <p:spPr>
          <a:xfrm>
            <a:off x="1971360" y="302400"/>
            <a:ext cx="241092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24. Псевдолизогения.  Трансдукция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2" name="TextBox 103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3" name="TextBox 104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20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634" name="Прямая соединительная линия 9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635" name="Прямая соединительная линия 9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636" name="Прямая соединительная линия 99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637" name="Прямая соединительная линия 100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638" name="Рисунок 43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639" name="Прямая соединительная линия 101"/>
          <p:cNvCxnSpPr/>
          <p:nvPr/>
        </p:nvCxnSpPr>
        <p:spPr>
          <a:xfrm>
            <a:off x="6328440" y="105624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640" name="AutoShape 39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41" name="AutoShape 40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642" name="Picture 20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643" name="TextBox 105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4" name="TextBox 106"/>
          <p:cNvSpPr/>
          <p:nvPr/>
        </p:nvSpPr>
        <p:spPr>
          <a:xfrm>
            <a:off x="6429240" y="1082880"/>
            <a:ext cx="437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Трансдукция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5" name=""/>
          <p:cNvSpPr/>
          <p:nvPr/>
        </p:nvSpPr>
        <p:spPr>
          <a:xfrm>
            <a:off x="6471360" y="1574640"/>
            <a:ext cx="5002200" cy="54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Трансдукция — это горизонтальный перенос ДНК с помощью бактериофагов. Бактериофаг служит вектором, переносящим фрагменты генома клетки-донора в клетку-реципиент.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Во время трансдукции переносится двунитевая ДНК в линейной конфигурации, которая внутри клетки реципиента может либо деградировать, либо интегрироваться в бактериальный геном.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Этот процесс не требует совпадения времени и места, и в отличие от трансформации, ДНК в капсиде фага делает трансдукцию более надежным способом доставки генетического материала.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Поскольку капсид фага может вместить лишь ограниченное количество ДНК, трансдукция переносит только небольшое количество тесно сцепленных генов. Например, фаг P1 может перенести менее 2% генома E.coli.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4"/>
          <a:stretch/>
        </p:blipFill>
        <p:spPr>
          <a:xfrm>
            <a:off x="290880" y="1403280"/>
            <a:ext cx="5981760" cy="438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Скругленный прямоугольник 2"/>
          <p:cNvSpPr/>
          <p:nvPr/>
        </p:nvSpPr>
        <p:spPr>
          <a:xfrm>
            <a:off x="663120" y="1015920"/>
            <a:ext cx="10859760" cy="4984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648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649" name="TextBox 9"/>
          <p:cNvSpPr/>
          <p:nvPr/>
        </p:nvSpPr>
        <p:spPr>
          <a:xfrm>
            <a:off x="2054880" y="5426640"/>
            <a:ext cx="80758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0" name="AutoShape 2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651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7240" y="1472760"/>
            <a:ext cx="3861000" cy="386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Рисунок 1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273" name="Скругленный прямоугольник 1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4" name="TextBox 6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5" name="TextBox 7"/>
          <p:cNvSpPr/>
          <p:nvPr/>
        </p:nvSpPr>
        <p:spPr>
          <a:xfrm>
            <a:off x="1974960" y="376920"/>
            <a:ext cx="2245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Билет 21. Систематика и адсорбция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TextBox 8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TextBox 10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2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8" name="Прямая соединительная линия 2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79" name="TextBox 11"/>
          <p:cNvSpPr/>
          <p:nvPr/>
        </p:nvSpPr>
        <p:spPr>
          <a:xfrm>
            <a:off x="7426080" y="1182600"/>
            <a:ext cx="34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Систематика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0" name="Прямая соединительная линия 3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81" name="Прямая соединительная линия 4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82" name="Прямая соединительная линия 5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83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284" name="AutoShape 1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5" name="AutoShape 3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86" name="Picture 1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cxnSp>
        <p:nvCxnSpPr>
          <p:cNvPr id="287" name="Прямая соединительная линия 6"/>
          <p:cNvCxnSpPr/>
          <p:nvPr/>
        </p:nvCxnSpPr>
        <p:spPr>
          <a:xfrm>
            <a:off x="7214040" y="944640"/>
            <a:ext cx="6120" cy="525096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88" name=""/>
          <p:cNvSpPr/>
          <p:nvPr/>
        </p:nvSpPr>
        <p:spPr>
          <a:xfrm>
            <a:off x="3020400" y="2167560"/>
            <a:ext cx="60156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9" name=""/>
          <p:cNvSpPr/>
          <p:nvPr/>
        </p:nvSpPr>
        <p:spPr>
          <a:xfrm>
            <a:off x="7437240" y="2481120"/>
            <a:ext cx="4358520" cy="21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90" name=""/>
          <p:cNvSpPr/>
          <p:nvPr/>
        </p:nvSpPr>
        <p:spPr>
          <a:xfrm>
            <a:off x="7426080" y="1589400"/>
            <a:ext cx="4295880" cy="60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 отличие от вирусных инфекций растений и животных, фенотипические проявления фаговой инфекции (например, лизогенная конверсия) имеют минимальное значение для таксономии.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Основные проявления: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Зоны лизиса (просветление колоний или культур бактерий).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287640" y="1246320"/>
            <a:ext cx="5940720" cy="16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Штаммы-изоляты трудно четко описать. Классические методы остаются актуальными, но чаще говорят об изолятах — вирусах, выделенных из конкретного источника, без дальнейшей классификации до уровня штаммов.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4"/>
          <a:stretch/>
        </p:blipFill>
        <p:spPr>
          <a:xfrm>
            <a:off x="681480" y="2479680"/>
            <a:ext cx="4617720" cy="362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Рисунок 4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294" name="Скругленный прямоугольник 3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5" name="TextBox 12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TextBox 13"/>
          <p:cNvSpPr/>
          <p:nvPr/>
        </p:nvSpPr>
        <p:spPr>
          <a:xfrm>
            <a:off x="1974960" y="376920"/>
            <a:ext cx="2245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Билет 21. Систематика и адсорбция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TextBox 14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TextBox 15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9" name="Прямая соединительная линия 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300" name="TextBox 16"/>
          <p:cNvSpPr/>
          <p:nvPr/>
        </p:nvSpPr>
        <p:spPr>
          <a:xfrm>
            <a:off x="7426080" y="1182600"/>
            <a:ext cx="34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Адсорбция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01" name="Прямая соединительная линия 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02" name="Прямая соединительная линия 9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03" name="Прямая соединительная линия 10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04" name="Рисунок 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305" name="AutoShape 5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6" name="AutoShape 6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cxnSp>
        <p:nvCxnSpPr>
          <p:cNvPr id="308" name="Прямая соединительная линия 11"/>
          <p:cNvCxnSpPr/>
          <p:nvPr/>
        </p:nvCxnSpPr>
        <p:spPr>
          <a:xfrm>
            <a:off x="7214040" y="944640"/>
            <a:ext cx="6120" cy="525096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309" name=""/>
          <p:cNvSpPr/>
          <p:nvPr/>
        </p:nvSpPr>
        <p:spPr>
          <a:xfrm>
            <a:off x="3020400" y="2167560"/>
            <a:ext cx="60156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10" name=""/>
          <p:cNvSpPr/>
          <p:nvPr/>
        </p:nvSpPr>
        <p:spPr>
          <a:xfrm>
            <a:off x="7437240" y="2481120"/>
            <a:ext cx="4358520" cy="21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11" name=""/>
          <p:cNvSpPr/>
          <p:nvPr/>
        </p:nvSpPr>
        <p:spPr>
          <a:xfrm>
            <a:off x="7437240" y="2240280"/>
            <a:ext cx="598068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Онтогенез бактериофагов включает несколько этапов: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1. Проникновение, раздевание и презентация генома;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2. Транскрипция;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3. Синтез ранних белков;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4. Репликация;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5. Синтез поздних белков;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6. Сборка вирионов.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653400" y="1656000"/>
            <a:ext cx="5879520" cy="41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Рецепторами бактериофагов могут быть практически любые молекулы, которые постоянно экспонированы на поверхности клетки-хозяина. У большинства бактерий есть наружная мембрана – она обогащена белками, которые подразделяются на структурные белки, порины и липопротеины.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Структурные белки стабилизируют наружную мембрану и обеспечивают взаимодействие с глубжерасположенными структурами.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Порины – образуют водные каналы, по которым диффундируют.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Липопротеины – заякоривают наружной мембрану на ригидном слое клеточной стенки.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" descr=""/>
          <p:cNvPicPr/>
          <p:nvPr/>
        </p:nvPicPr>
        <p:blipFill>
          <a:blip r:embed="rId1"/>
          <a:srcRect l="0" t="896" r="31984" b="0"/>
          <a:stretch/>
        </p:blipFill>
        <p:spPr>
          <a:xfrm>
            <a:off x="31680" y="2330280"/>
            <a:ext cx="5713920" cy="4171320"/>
          </a:xfrm>
          <a:prstGeom prst="rect">
            <a:avLst/>
          </a:prstGeom>
          <a:ln w="0">
            <a:noFill/>
          </a:ln>
        </p:spPr>
      </p:pic>
      <p:pic>
        <p:nvPicPr>
          <p:cNvPr id="314" name="Рисунок 7" descr=""/>
          <p:cNvPicPr/>
          <p:nvPr/>
        </p:nvPicPr>
        <p:blipFill>
          <a:blip r:embed="rId2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315" name="Скругленный прямоугольник 4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6" name="TextBox 20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TextBox 21"/>
          <p:cNvSpPr/>
          <p:nvPr/>
        </p:nvSpPr>
        <p:spPr>
          <a:xfrm>
            <a:off x="1974960" y="376920"/>
            <a:ext cx="2245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Билет 21. Систематика и адсорбция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TextBox 22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TextBox 23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20" name="Прямая соединительная линия 12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321" name="TextBox 24"/>
          <p:cNvSpPr/>
          <p:nvPr/>
        </p:nvSpPr>
        <p:spPr>
          <a:xfrm>
            <a:off x="7426080" y="1182600"/>
            <a:ext cx="34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Адсорбция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22" name="Прямая соединительная линия 13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23" name="Прямая соединительная линия 14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24" name="Прямая соединительная линия 15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25" name="Рисунок 8" descr="Изображение выглядит как текст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326" name="AutoShape 7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7" name="AutoShape 8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28" name="Picture 3" descr=""/>
          <p:cNvPicPr/>
          <p:nvPr/>
        </p:nvPicPr>
        <p:blipFill>
          <a:blip r:embed="rId4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cxnSp>
        <p:nvCxnSpPr>
          <p:cNvPr id="329" name="Прямая соединительная линия 16"/>
          <p:cNvCxnSpPr/>
          <p:nvPr/>
        </p:nvCxnSpPr>
        <p:spPr>
          <a:xfrm>
            <a:off x="6370200" y="906480"/>
            <a:ext cx="6120" cy="525096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330" name=""/>
          <p:cNvSpPr/>
          <p:nvPr/>
        </p:nvSpPr>
        <p:spPr>
          <a:xfrm>
            <a:off x="3020400" y="2167560"/>
            <a:ext cx="60156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31" name=""/>
          <p:cNvSpPr/>
          <p:nvPr/>
        </p:nvSpPr>
        <p:spPr>
          <a:xfrm>
            <a:off x="7437240" y="2481120"/>
            <a:ext cx="4358520" cy="21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32" name=""/>
          <p:cNvSpPr/>
          <p:nvPr/>
        </p:nvSpPr>
        <p:spPr>
          <a:xfrm>
            <a:off x="6370200" y="1757520"/>
            <a:ext cx="5980680" cy="35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Липополисахариды (ЛПС):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Вариабельная боковая цепь 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(О-антиген) определяет специфичность Грам(–) бактерий.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Используется фагами, такими как S13, T3, T7, φX174.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О-антиген служит рецептором для Т-чётных фагов.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    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Белки наружной мембраны: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OmpA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Рецептор для фагов K3.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Порины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OmpC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,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OmpF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Рецепторы для TP2, T4.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    </a:t>
            </a: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LamB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(мальтопорин): Рецептор для фага λ.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Особенности адсорбции: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   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Фаги могут взаимодействовать с несколькими рецепторами на разных стадиях адсорбции.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    </a:t>
            </a: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 связывании с О-антигеном он разрушается вирусными гидролазами, что открывает доступ к мембране.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.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5"/>
          <a:stretch/>
        </p:blipFill>
        <p:spPr>
          <a:xfrm>
            <a:off x="5505120" y="1085760"/>
            <a:ext cx="918360" cy="211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Рисунок 12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335" name="Скругленный прямоугольник 6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6" name="TextBox 35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7" name="TextBox 36"/>
          <p:cNvSpPr/>
          <p:nvPr/>
        </p:nvSpPr>
        <p:spPr>
          <a:xfrm>
            <a:off x="1974960" y="376920"/>
            <a:ext cx="2245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Билет 21. Систематика и адсорбция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TextBox 37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TextBox 38"/>
          <p:cNvSpPr/>
          <p:nvPr/>
        </p:nvSpPr>
        <p:spPr>
          <a:xfrm>
            <a:off x="11512080" y="6314400"/>
            <a:ext cx="416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6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40" name="Прямая соединительная линия 22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341" name="TextBox 39"/>
          <p:cNvSpPr/>
          <p:nvPr/>
        </p:nvSpPr>
        <p:spPr>
          <a:xfrm>
            <a:off x="7426080" y="1182600"/>
            <a:ext cx="34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Адсорбция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42" name="Прямая соединительная линия 23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43" name="Прямая соединительная линия 24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44" name="Прямая соединительная линия 25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45" name="Рисунок 13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346" name="AutoShape 11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47" name="AutoShape 12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48" name="Picture 6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cxnSp>
        <p:nvCxnSpPr>
          <p:cNvPr id="349" name="Прямая соединительная линия 26"/>
          <p:cNvCxnSpPr/>
          <p:nvPr/>
        </p:nvCxnSpPr>
        <p:spPr>
          <a:xfrm>
            <a:off x="7214040" y="944640"/>
            <a:ext cx="6120" cy="525096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350" name=""/>
          <p:cNvSpPr/>
          <p:nvPr/>
        </p:nvSpPr>
        <p:spPr>
          <a:xfrm>
            <a:off x="3020400" y="2167560"/>
            <a:ext cx="60156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51" name=""/>
          <p:cNvSpPr/>
          <p:nvPr/>
        </p:nvSpPr>
        <p:spPr>
          <a:xfrm>
            <a:off x="7437240" y="2481120"/>
            <a:ext cx="4358520" cy="21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52" name=""/>
          <p:cNvSpPr/>
          <p:nvPr/>
        </p:nvSpPr>
        <p:spPr>
          <a:xfrm>
            <a:off x="7499160" y="1288080"/>
            <a:ext cx="4049640" cy="53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Тейхоевые кислоты у Грам(+) бактерий: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Состав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 рибитол-5-фосфат, глицерол-5-фосфат, сополимеры полиолов.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Присоединяются моносахариды (глюкоза, галактоза, N-ацетилглюкозамин).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Функции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Поверхностные антигены.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Рецепторы для бактериофагов, специфичных к серотипу клетки-хозяина.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Особенности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Фаги связываются с консервативным линкерным доменом тейхоевых кислот, обеспечивая широкий круг хозяев.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 бактерий без тейхоевых кислот (например, Micrococcus) фаги адсорбируются на остатках N-ацетилглюкозамина муреина.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4"/>
          <a:stretch/>
        </p:blipFill>
        <p:spPr>
          <a:xfrm>
            <a:off x="1339920" y="2089440"/>
            <a:ext cx="4417920" cy="350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"/>
          <p:cNvSpPr/>
          <p:nvPr/>
        </p:nvSpPr>
        <p:spPr>
          <a:xfrm>
            <a:off x="6287040" y="2303640"/>
            <a:ext cx="5980680" cy="43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Полисахаридные капсулы: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Состав: гексозы, пентозы, гексуроновые кислоты.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Функции: изменяют толщину/состав в зависимости от среды, маскируют рецепторы.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Пример: белок А у Staphylococcus aureus связывает IgG, защищая тейхоевые кислоты от литических фагов.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Экзополисахариды</a:t>
            </a: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Участвуют в адсорбции через эндогликангидролазную активность фагов.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Кофакторы: ионы кальция и магния.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Удаление экзополисахаридов препятствует адсорбции близкородственных фагов.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Жгутики: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Служат рецепторами λ-подобных фагов (E. coli).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Адсорбция: хвостовые фибриллы фага взаимодействуют с нитью, обеспечивая "ввинчивание" к основанию.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Фимбрии: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Главный тип: адгезия к субстратам, рецепторы для фагов (φ6, M6).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Альтернативный тип: участвуют в подвижности, секреции, конъюгации (рецепторы фага MS2 для половых F-фимбрий E. coli).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5" name="Рисунок 10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356" name="Скругленный прямоугольник 5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57" name="TextBox 29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8" name="TextBox 30"/>
          <p:cNvSpPr/>
          <p:nvPr/>
        </p:nvSpPr>
        <p:spPr>
          <a:xfrm>
            <a:off x="1974960" y="376920"/>
            <a:ext cx="2245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Билет 21. Систематика и адсорбция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9" name="TextBox 32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TextBox 33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7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61" name="Прямая соединительная линия 1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362" name="TextBox 34"/>
          <p:cNvSpPr/>
          <p:nvPr/>
        </p:nvSpPr>
        <p:spPr>
          <a:xfrm>
            <a:off x="6406920" y="1182600"/>
            <a:ext cx="44722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Факторы, влияющие на адсорбцию бактериофагов: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63" name="Прямая соединительная линия 1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64" name="Прямая соединительная линия 19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65" name="Прямая соединительная линия 20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66" name="Рисунок 11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367" name="AutoShape 9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8" name="AutoShape 10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69" name="Picture 4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cxnSp>
        <p:nvCxnSpPr>
          <p:cNvPr id="370" name="Прямая соединительная линия 21"/>
          <p:cNvCxnSpPr/>
          <p:nvPr/>
        </p:nvCxnSpPr>
        <p:spPr>
          <a:xfrm>
            <a:off x="6109200" y="1037880"/>
            <a:ext cx="6120" cy="525096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371" name=""/>
          <p:cNvSpPr/>
          <p:nvPr/>
        </p:nvSpPr>
        <p:spPr>
          <a:xfrm>
            <a:off x="3020400" y="2167560"/>
            <a:ext cx="60156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72" name=""/>
          <p:cNvSpPr/>
          <p:nvPr/>
        </p:nvSpPr>
        <p:spPr>
          <a:xfrm>
            <a:off x="7437240" y="2481120"/>
            <a:ext cx="4358520" cy="21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4"/>
          <a:stretch/>
        </p:blipFill>
        <p:spPr>
          <a:xfrm>
            <a:off x="553680" y="1996920"/>
            <a:ext cx="5103000" cy="404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375" name="Скругленный прямоугольник 24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76" name="TextBox 26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7" name="TextBox 27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8" name="TextBox 28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8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79" name="Прямая соединительная линия 29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80" name="Прямая соединительная линия 32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81" name="Прямая соединительная линия 33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82" name="Прямая соединительная линия 34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83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384" name="Прямая соединительная линия 36"/>
          <p:cNvCxnSpPr/>
          <p:nvPr/>
        </p:nvCxnSpPr>
        <p:spPr>
          <a:xfrm>
            <a:off x="6073560" y="102312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385" name="AutoShape 2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86" name="AutoShape 4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8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388" name=""/>
          <p:cNvSpPr/>
          <p:nvPr/>
        </p:nvSpPr>
        <p:spPr>
          <a:xfrm>
            <a:off x="6121800" y="1927800"/>
            <a:ext cx="5223240" cy="23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 проникновении бактериофага в хозяйскую клетку его нуклеиновая кислота  декапсидируется и одновременно с этим через цитоплазматическую мембрану впрыскивается в цитоплазму.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9" name="TextBox 1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0" name="TextBox 5"/>
          <p:cNvSpPr/>
          <p:nvPr/>
        </p:nvSpPr>
        <p:spPr>
          <a:xfrm>
            <a:off x="6280920" y="1215720"/>
            <a:ext cx="4376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Проникновение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4"/>
          <a:stretch/>
        </p:blipFill>
        <p:spPr>
          <a:xfrm>
            <a:off x="1149480" y="1301760"/>
            <a:ext cx="2994120" cy="531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Рисунок 14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393" name="Скругленный прямоугольник 8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4" name="TextBox 40"/>
          <p:cNvSpPr/>
          <p:nvPr/>
        </p:nvSpPr>
        <p:spPr>
          <a:xfrm>
            <a:off x="1971360" y="302400"/>
            <a:ext cx="24109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Билет 22. Особенности проникновения, размножения, морфогенеза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5" name="TextBox 41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TextBox 42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9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97" name="Прямая соединительная линия 27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98" name="Прямая соединительная линия 28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99" name="Прямая соединительная линия 30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400" name="Прямая соединительная линия 31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401" name="Рисунок 1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cxnSp>
        <p:nvCxnSpPr>
          <p:cNvPr id="402" name="Прямая соединительная линия 35"/>
          <p:cNvCxnSpPr/>
          <p:nvPr/>
        </p:nvCxnSpPr>
        <p:spPr>
          <a:xfrm>
            <a:off x="6073560" y="1023120"/>
            <a:ext cx="6120" cy="525096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403" name="AutoShape 13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04" name="AutoShape 14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405" name="Picture 7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406" name="TextBox 43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Бактериофаги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7" name="TextBox 44"/>
          <p:cNvSpPr/>
          <p:nvPr/>
        </p:nvSpPr>
        <p:spPr>
          <a:xfrm>
            <a:off x="6280920" y="1215720"/>
            <a:ext cx="4376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Проникновение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6279840" y="1708560"/>
            <a:ext cx="5054040" cy="541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Этапы проникновения: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Первый этап: транслокация вириона или ДНК к цитоплазматической мембране.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Второй этап: впрыскивание нуклеиновой кислоты в цитоплазму.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Особенности Грам(–) бактерий: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Проникновение происходит через связки Байера.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Муреин разрушается за счёт мурамидазной активности вирусных белков.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Примеры: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 Т7: образует пору в наружной мембране, вводит геномную ДНК вместе со структурным белком с эндопептидазной активностью.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 φ29: терминальный белок с мурамидазной активностью обеспечивает репликацию линейной двунитевой ДНК.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Специфические пути проникновения: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Через жгутики или фимбрии: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Фаг впрыскивает ДНК через канал внутри жгутика или фимбрии.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Канал соединён с цитоплазматической мембраной.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4"/>
          <a:stretch/>
        </p:blipFill>
        <p:spPr>
          <a:xfrm>
            <a:off x="702000" y="1510200"/>
            <a:ext cx="4932000" cy="440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4941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2025-01-14T18:00:01Z</dcterms:modified>
  <cp:revision>91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